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3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261" r:id="rId49"/>
    <p:sldId id="304" r:id="rId5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4660"/>
  </p:normalViewPr>
  <p:slideViewPr>
    <p:cSldViewPr snapToGrid="0" showGuides="1">
      <p:cViewPr varScale="1">
        <p:scale>
          <a:sx n="136" d="100"/>
          <a:sy n="136" d="100"/>
        </p:scale>
        <p:origin x="144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6DBE8D1-FD15-4435-9972-D659ACCDE7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55E103D-B2B5-4F6A-8191-327A8C5B9F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A4722-3228-4B1C-A394-5D06151F5F3D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B51A85-D458-480C-89CC-3B5B6B72A9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69A059-126B-4AC2-AC52-2EA3FE9FCA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3BD11-60F1-47F4-A5AD-61721EF9B7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3743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65FB3-3D95-4CC5-A1D9-1A697B34F735}" type="datetimeFigureOut">
              <a:rPr lang="ru-RU" smtClean="0"/>
              <a:t>01.09.2024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2A2B4-EB09-4014-BAA9-8C9CA73F1B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37455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C0E25-CE46-4B73-8AC3-78826B717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686DEC-9CE7-4571-99C7-DBBB5BEF0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AB5001-5269-47E6-9109-E3B9CEC2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77C7F-49EA-4444-A2F2-8E808B7D1EC4}" type="datetime1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018331-33C7-49C3-8E7F-83AF3FAF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7D907B-3AF6-42C9-ACED-A9CB31BE3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386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24EAD-9DB9-4278-90D8-84102960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D8EF302-83B1-4BC0-BB34-F8ED171F5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46720F-52B8-4012-9FA8-687DB8E4F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809A-D7E3-4467-B73D-AAE790B72FEE}" type="datetime1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A7083B-E675-46A1-8765-3D332EEE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912F9A-55FF-440B-A153-8EA4487A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77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79DCFF9-D046-4F67-ABEC-4ED044889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F674EA-9A10-42AD-90E6-1FADF6BAD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92BB32-FEAC-4FA5-A80C-1076AA62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166AC-6F35-4E9D-8429-CEB112C888DB}" type="datetime1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97A994-53E1-4BD9-81AF-324EEA18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77765E-2018-4E22-B695-3E29339D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96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14589-1F4A-4A4B-A45D-E64F6EE5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D9D256-AA14-41D2-A513-F5613FD48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97AF55-4583-4E48-A666-8B0E8F4C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AA81-5311-4412-9674-F676450B3008}" type="datetime1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3C760C-442E-4274-9397-01EB5F9E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F4C450-8964-45E9-84A4-80AD887B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62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02681-E653-4B59-8693-FCA466AB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6E4C0E-6919-4BC3-B5F9-40B49B50D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000443-1F20-4A61-A780-9E2BD587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8DB9-A836-4240-8787-9C0EF8761287}" type="datetime1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8DF9FC-35ED-47AA-AFCC-3AB5EB09B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A9B3BC-A9A5-4823-B804-11664E01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07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2C925-9162-4620-BE47-82C031C1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E2FAF3-DFA3-4610-8EEA-82D6CA0CB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5DD838-F432-401E-913D-D3E2D81EE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C2B728-DA6A-4FA5-9C6F-43EF3487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61B7-9C6A-41EF-B29A-7DBACE380358}" type="datetime1">
              <a:rPr lang="ru-RU" smtClean="0"/>
              <a:t>01.09.2024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AAE97C-C6FA-47C0-8153-733290F4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03A37A-5447-4825-A635-96021097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67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70FAB-A65F-46F1-B519-41F60B24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8A8711-ABE3-44A3-A56C-002E022F4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F40C56-CA0F-454A-A4F1-34C7C3DD3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7CFA5D-33C3-4479-87EE-484E5468F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B9EDB8-F07C-44B6-B303-D7EA14422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6063C2-B81A-45F2-817E-8979FF0E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B380-4D5D-408C-8521-BE3BDBB401D8}" type="datetime1">
              <a:rPr lang="ru-RU" smtClean="0"/>
              <a:t>01.09.2024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00317D-AD95-4960-A0BA-305B62BC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AACEFF-AF45-4838-BE7D-98955F69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592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0141B9-E2A0-4CCE-9933-323A4537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6269C6-0C3F-46D0-92AB-3279C62AB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A54A-1363-4630-AA30-310DE39CA6E2}" type="datetime1">
              <a:rPr lang="ru-RU" smtClean="0"/>
              <a:t>01.09.2024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A2635C1-63A0-46EF-8A2E-A4DFEEF7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74890D-FD9C-445B-9D10-57C2E347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45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39635EE-92D2-4B2F-A62D-B69DE258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DDF39-1268-49CE-BC88-57F6CB1A695F}" type="datetime1">
              <a:rPr lang="ru-RU" smtClean="0"/>
              <a:t>01.09.2024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3FD6EF4-A810-4A32-8FCA-5D6BA3CB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EB4458-E276-47EF-BB97-84F5224D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2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713FF-9905-4AD7-8395-8250C56A6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B6865D-6FD1-4183-BEC6-1728955CB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02096A-0B65-43AD-9CA1-74B8185B7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1EA654-4288-4305-9120-79C24205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7899B-8C3D-4360-993D-3965B4A49350}" type="datetime1">
              <a:rPr lang="ru-RU" smtClean="0"/>
              <a:t>01.09.2024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009F71-35E1-48C2-A725-0262DDD0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826518-D901-4634-B8DF-08A99555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864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16533-CDA3-41FF-9ED7-DC478865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497215-D7F4-4040-95BE-40AD8D0EF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465086-0888-486A-A17D-65C3627A1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78023D-CC9F-43F0-9095-1C141AB2A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EBC6E-91B4-4CD0-B6C2-9535ADF41762}" type="datetime1">
              <a:rPr lang="ru-RU" smtClean="0"/>
              <a:t>01.09.2024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E7B9AE-E74E-46E8-9C78-A94D30FC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7426FB-5A0D-4EE1-98D6-27B68807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24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8783E-F2A9-4B27-8C4F-BD8D38F9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00490B-4042-446B-AE0B-2CDF8112C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095990-D53E-4B88-AA66-7AFD79E22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1C9E9-1DBD-47CE-888A-DE7F228B199A}" type="datetime1">
              <a:rPr lang="ru-RU" smtClean="0"/>
              <a:t>01.09.2024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8680FE-1BDD-4E21-B51B-ACA1DD237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03D601-CD7B-47BC-8D9E-141C9196D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57CE1-296D-4B7E-A971-10441C8F90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988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4E5263-B44F-452B-97B8-ECAEA1C7A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99411"/>
            <a:ext cx="9144000" cy="3958389"/>
          </a:xfrm>
        </p:spPr>
        <p:txBody>
          <a:bodyPr>
            <a:normAutofit fontScale="92500"/>
          </a:bodyPr>
          <a:lstStyle/>
          <a:p>
            <a:pPr indent="450215">
              <a:lnSpc>
                <a:spcPct val="150000"/>
              </a:lnSpc>
              <a:spcAft>
                <a:spcPts val="600"/>
              </a:spcAft>
            </a:pP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Лекция по теме 1: </a:t>
            </a:r>
          </a:p>
          <a:p>
            <a:pPr indent="450215">
              <a:lnSpc>
                <a:spcPct val="150000"/>
              </a:lnSpc>
              <a:spcAft>
                <a:spcPts val="60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Основы тактики общевойсковых подразделений</a:t>
            </a:r>
          </a:p>
          <a:p>
            <a:pPr indent="450215">
              <a:lnSpc>
                <a:spcPct val="150000"/>
              </a:lnSpc>
              <a:spcAft>
                <a:spcPts val="600"/>
              </a:spcAft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Учебные вопросы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Тактика как составная часть военного искусства.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ru-RU" sz="1800" b="1" dirty="0">
                <a:latin typeface="Times New Roman" panose="02020603050405020304" pitchFamily="18" charset="0"/>
              </a:rPr>
              <a:t>Основы тактики общевойсковых подразделений.</a:t>
            </a:r>
          </a:p>
        </p:txBody>
      </p:sp>
    </p:spTree>
    <p:extLst>
      <p:ext uri="{BB962C8B-B14F-4D97-AF65-F5344CB8AC3E}">
        <p14:creationId xmlns:p14="http://schemas.microsoft.com/office/powerpoint/2010/main" val="288287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80AD4B-0E68-42EA-8582-62176B0B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642" y="77373"/>
            <a:ext cx="4006078" cy="263065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C90068-393C-4628-ABBB-15D1129B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4995"/>
            <a:ext cx="2562225" cy="17049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57FE91-19B4-4A45-9D08-1BABF627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972" y="4149970"/>
            <a:ext cx="5134706" cy="25673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A5340F-4E9F-4FDC-8753-5B7CFDE7A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865" y="2634910"/>
            <a:ext cx="2992855" cy="1565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AF164-C4C7-4296-9FE5-3BD5486BC306}"/>
              </a:ext>
            </a:extLst>
          </p:cNvPr>
          <p:cNvSpPr txBox="1"/>
          <p:nvPr/>
        </p:nvSpPr>
        <p:spPr>
          <a:xfrm>
            <a:off x="65280" y="765326"/>
            <a:ext cx="6094826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межвоенный период развитие тактики определялось широким внедрением новой военной техники и моторизацией вооруженных сил.</a:t>
            </a: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 середине 30-х годов в советских вооруженных силах была разработана теория глубокого наступательного боя как составная часть глубокой операции, сущность которой состояла в одновременном воздействии авиации, артиллерии, танков, наступающих на всю тактическую глубину обороны противника, в прорыве ее на избранном направлении с последующим разви­тием тактического успеха в оперативный</a:t>
            </a:r>
          </a:p>
        </p:txBody>
      </p:sp>
    </p:spTree>
    <p:extLst>
      <p:ext uri="{BB962C8B-B14F-4D97-AF65-F5344CB8AC3E}">
        <p14:creationId xmlns:p14="http://schemas.microsoft.com/office/powerpoint/2010/main" val="1431351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2A78F5-8712-45C6-A1C0-153684D3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387" y="3263705"/>
            <a:ext cx="4604479" cy="34133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913342-DFCC-4185-8DA9-854BD921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66" y="251312"/>
            <a:ext cx="4572000" cy="2838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DE72E-E949-4A3C-8C50-14632C6C74D6}"/>
              </a:ext>
            </a:extLst>
          </p:cNvPr>
          <p:cNvSpPr txBox="1"/>
          <p:nvPr/>
        </p:nvSpPr>
        <p:spPr>
          <a:xfrm>
            <a:off x="58030" y="126179"/>
            <a:ext cx="6094826" cy="6275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Всестороннее развитие тактика советских войск получила в годы Великой отечественной войны. Тактика подразделений, частей и соединений Советской армии характеризовалась гибкостью, своевременным изменением боевых порядков войск и способов их действий с учетом происходивших изменений в оснащении оружием и техникой своих войск, войск противника и его тактики. В отличие от шаблонных действий немецко-фашистских войск, старавшихся подогнать каждый бой под параграфы устава, советские войска творчески использовали положения уставов и наставлений, действуя в соответствии с </a:t>
            </a:r>
            <a:r>
              <a:rPr lang="ru-RU" dirty="0">
                <a:latin typeface="Times New Roman" panose="02020603050405020304" pitchFamily="18" charset="0"/>
              </a:rPr>
              <a:t>конкретной обстановкой.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 послевоенный период до начала 50-х годов тактика развивалась на основе опыта Великой отечественной войны с учетом поступления в войска новой техники и вооружения</a:t>
            </a:r>
          </a:p>
        </p:txBody>
      </p:sp>
    </p:spTree>
    <p:extLst>
      <p:ext uri="{BB962C8B-B14F-4D97-AF65-F5344CB8AC3E}">
        <p14:creationId xmlns:p14="http://schemas.microsoft.com/office/powerpoint/2010/main" val="106337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78D7F5-B121-47F6-9B83-0BF99BB3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68" y="94664"/>
            <a:ext cx="4572000" cy="24765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ECCDB9-429D-46B7-89BF-C2FC835E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19" y="2407699"/>
            <a:ext cx="2352675" cy="17049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F32593-B027-4416-9A8C-1093FDCF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501" y="2471492"/>
            <a:ext cx="2352675" cy="18152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E9F368-3208-4A80-91A1-9A2E8F0D7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619" y="4286703"/>
            <a:ext cx="3549455" cy="23861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9E7CE3-3BD8-4CE7-B13B-928D7AFB5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2695" y="4468682"/>
            <a:ext cx="2566622" cy="1866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AD54CA-C71D-4474-A9E7-4B0254CA0FA1}"/>
              </a:ext>
            </a:extLst>
          </p:cNvPr>
          <p:cNvSpPr txBox="1"/>
          <p:nvPr/>
        </p:nvSpPr>
        <p:spPr>
          <a:xfrm>
            <a:off x="246273" y="360955"/>
            <a:ext cx="5683259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Коренные изменения в теории тактики произошли в середине 50-х годов в связи с оснащением вооруженных сил СССР ядерным оружием, внедрением электроники, а в 80-е годы с появлением высокоточного оружия в армиях стран НАТО, существенно изменившими содержание боя, основу которого стали составлять ядерные и огневые удары в сочетании с маневром и атаками войск.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Важнейшей особенностью общевойскового боя в современных условиях стала его динамичность. В связи с огромной мощью ядерного оружия возникла необходимость рассредоточения сил и средств на поле боя, чтобы избежать массовых потерь</a:t>
            </a:r>
          </a:p>
        </p:txBody>
      </p:sp>
    </p:spTree>
    <p:extLst>
      <p:ext uri="{BB962C8B-B14F-4D97-AF65-F5344CB8AC3E}">
        <p14:creationId xmlns:p14="http://schemas.microsoft.com/office/powerpoint/2010/main" val="97626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2F4811-93C1-43EE-910C-F7F7BF3F5BE3}"/>
              </a:ext>
            </a:extLst>
          </p:cNvPr>
          <p:cNvSpPr txBox="1"/>
          <p:nvPr/>
        </p:nvSpPr>
        <p:spPr>
          <a:xfrm>
            <a:off x="2955974" y="219781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Значение тактической подготовки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E62DB-3C97-41DA-BA7E-EEC59BC1898E}"/>
              </a:ext>
            </a:extLst>
          </p:cNvPr>
          <p:cNvSpPr txBox="1"/>
          <p:nvPr/>
        </p:nvSpPr>
        <p:spPr>
          <a:xfrm>
            <a:off x="119575" y="781743"/>
            <a:ext cx="11528474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Тактическая подготовка – это обучение личного состава, подразделений, частей и соединений, а также их органов управления подготовке и ведению боя, а в высших общевойсковых и танковых училищах, кроме того, обучение курсантов организации боя и управлению подразделениями в ходе его ведения.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Тактическая подготовка является одним из важнейших предметов боевой подготовки войск и ведущей дисциплиной обучения в общевойсковых и танковых училищах сухопутных войск, поскольку она в наибольшей степени обеспечивает подготовку курсантов к практическим действиям в современном бою, их высокую полевую </a:t>
            </a:r>
            <a:r>
              <a:rPr lang="ru-RU" dirty="0">
                <a:latin typeface="Times New Roman" panose="02020603050405020304" pitchFamily="18" charset="0"/>
              </a:rPr>
              <a:t>выучку.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Тактической подготовке подчинено изучение всех других дисциплин, так как она соединяет в единый комплекс знания, умения и навыки, приобретенные воинами в процессе занятий по огневой, технической, специальной, инженерной, строевой, физической подготовке и другим дисциплинам обучения. Она является основой полевой выучки войск</a:t>
            </a:r>
          </a:p>
        </p:txBody>
      </p:sp>
    </p:spTree>
    <p:extLst>
      <p:ext uri="{BB962C8B-B14F-4D97-AF65-F5344CB8AC3E}">
        <p14:creationId xmlns:p14="http://schemas.microsoft.com/office/powerpoint/2010/main" val="40029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F749CE-7823-4C61-84C0-FFEF59391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15" y="102042"/>
            <a:ext cx="5113532" cy="341613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78D2B3-103F-4029-AC9D-5883E05B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715" y="3429000"/>
            <a:ext cx="5113532" cy="3409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D53639-BD0A-4CA9-9C4D-5242FFCCFC32}"/>
              </a:ext>
            </a:extLst>
          </p:cNvPr>
          <p:cNvSpPr txBox="1"/>
          <p:nvPr/>
        </p:nvSpPr>
        <p:spPr>
          <a:xfrm>
            <a:off x="318282" y="0"/>
            <a:ext cx="6094826" cy="6275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ходе тактической подготовки подразделения и их командиры обучаются совершать марши на высоких скоростях и на большие расстояния, стремительно атаковать противника, используя результаты всех средств поражения, вести активную и непрерывную разведку, скрытно совершать маневр, решительно и смело действовать в глубине обороны противника, форсировать водные преграды, преодолевать зоны заражения и заграждения, упорно и стойко обороняться, умело защищаться от оружия массового поражения противника, вести бой в сложной </a:t>
            </a:r>
            <a:r>
              <a:rPr lang="ru-RU" dirty="0">
                <a:latin typeface="Times New Roman" panose="02020603050405020304" pitchFamily="18" charset="0"/>
              </a:rPr>
              <a:t>быстроменяющейся обстановке.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Не случайно к войскам в настоящее время предъявляются повышенные требования по совершенствованию тактической подготовки</a:t>
            </a:r>
          </a:p>
        </p:txBody>
      </p:sp>
    </p:spTree>
    <p:extLst>
      <p:ext uri="{BB962C8B-B14F-4D97-AF65-F5344CB8AC3E}">
        <p14:creationId xmlns:p14="http://schemas.microsoft.com/office/powerpoint/2010/main" val="1831104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B8B7F8-9E7A-4A6B-916E-7E46B064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486" y="235414"/>
            <a:ext cx="4572000" cy="27717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34FE86-911B-4CB4-9724-AD6E54E60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173" y="3508717"/>
            <a:ext cx="457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6EC22-2C7F-45C5-9A1D-153F2290F35D}"/>
              </a:ext>
            </a:extLst>
          </p:cNvPr>
          <p:cNvSpPr txBox="1"/>
          <p:nvPr/>
        </p:nvSpPr>
        <p:spPr>
          <a:xfrm>
            <a:off x="128369" y="235414"/>
            <a:ext cx="6094826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По-прежнему высокие требования современный бой предъявляет к одиночной подготовке солдата, к боевому слаживанию подразделений по овладению ими приемами и </a:t>
            </a:r>
            <a:r>
              <a:rPr lang="ru-RU" dirty="0">
                <a:latin typeface="Times New Roman" panose="02020603050405020304" pitchFamily="18" charset="0"/>
              </a:rPr>
              <a:t>способами действий на поле боя.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Основное внимание по подготовке в настоящее время требуется уделять целенаправленному обучению их практической работе по должностному предназначению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651B1-2880-4267-9C97-9AF46E18EA8F}"/>
              </a:ext>
            </a:extLst>
          </p:cNvPr>
          <p:cNvSpPr txBox="1"/>
          <p:nvPr/>
        </p:nvSpPr>
        <p:spPr>
          <a:xfrm>
            <a:off x="6059072" y="3256023"/>
            <a:ext cx="6094827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При оценке знаний и умений главным считать практические навыки по организации боя на местности, управлению подразделениями, владению оружием и боевой техникой. Задача обучающихся состоит в том, чтобы глубоко изучить основные положения тактики и научиться умело их применять для быстрого и решительного разгрома вероятного противника. Быть отличным тактиком — значит идти в ногу с современным развитием военного дела</a:t>
            </a:r>
          </a:p>
        </p:txBody>
      </p:sp>
    </p:spTree>
    <p:extLst>
      <p:ext uri="{BB962C8B-B14F-4D97-AF65-F5344CB8AC3E}">
        <p14:creationId xmlns:p14="http://schemas.microsoft.com/office/powerpoint/2010/main" val="11870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4C8794-7602-495F-850A-6E3137705491}"/>
              </a:ext>
            </a:extLst>
          </p:cNvPr>
          <p:cNvSpPr txBox="1"/>
          <p:nvPr/>
        </p:nvSpPr>
        <p:spPr>
          <a:xfrm>
            <a:off x="3048587" y="2970926"/>
            <a:ext cx="6094826" cy="950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ru-RU" b="1" dirty="0">
                <a:latin typeface="Times New Roman" panose="02020603050405020304" pitchFamily="18" charset="0"/>
              </a:rPr>
              <a:t>2 учебный вопрос.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ru-RU" b="1" dirty="0">
                <a:latin typeface="Times New Roman" panose="02020603050405020304" pitchFamily="18" charset="0"/>
              </a:rPr>
              <a:t>Основы тактики общевойсковых подразделений.</a:t>
            </a:r>
          </a:p>
        </p:txBody>
      </p:sp>
    </p:spTree>
    <p:extLst>
      <p:ext uri="{BB962C8B-B14F-4D97-AF65-F5344CB8AC3E}">
        <p14:creationId xmlns:p14="http://schemas.microsoft.com/office/powerpoint/2010/main" val="299444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196DE0-B61D-4502-A3A3-FBEEEA56815F}"/>
              </a:ext>
            </a:extLst>
          </p:cNvPr>
          <p:cNvSpPr txBox="1"/>
          <p:nvPr/>
        </p:nvSpPr>
        <p:spPr>
          <a:xfrm>
            <a:off x="105508" y="563192"/>
            <a:ext cx="11823895" cy="581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древних времен и до появления огнестрельного оружия сущностью боя являлась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рукопашная схватка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воинов, вооруженных холодным оружием.</a:t>
            </a: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развитием и совершенствованием огнестрельного оружия важнейшим существенным элементом боя становится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огонь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который позволил вести противоборство воюющих сторон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расстоянии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не вступая в непосредственный контакт (но не исключая его), и, таким образом,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увеличился пространственный размах боя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что также являлось существенным для того периода развития </a:t>
            </a:r>
            <a:r>
              <a:rPr lang="ru-RU" dirty="0">
                <a:latin typeface="Times New Roman" panose="02020603050405020304" pitchFamily="18" charset="0"/>
              </a:rPr>
              <a:t>общества и военного дела.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Массовое оснащение войск артиллерией, пулеметами, применение танков и авиации привели к тому, что успех на поле боя стал достигаться </a:t>
            </a:r>
            <a:r>
              <a:rPr lang="ru-RU" b="1" dirty="0">
                <a:latin typeface="Times New Roman" panose="02020603050405020304" pitchFamily="18" charset="0"/>
              </a:rPr>
              <a:t>согласованными усилиями</a:t>
            </a:r>
            <a:r>
              <a:rPr lang="ru-RU" dirty="0">
                <a:latin typeface="Times New Roman" panose="02020603050405020304" pitchFamily="18" charset="0"/>
              </a:rPr>
              <a:t> подразделений, частей и соединений всех родов войск, участвующих в нем. Бой стал приобретать черты общевойскового боя, пространственный размах его еще более увеличился. Сущность его состояла в нанесении огневого поражения противнику и прорыве его позиционной обороны с последующим развитием успеха главным образом за счет ввода конницы (в наступлении) или в нанесении огневого поражения наступающему противнику в сочетании с прочным удержанием занимаемых позиций (в обороне)</a:t>
            </a:r>
          </a:p>
        </p:txBody>
      </p:sp>
    </p:spTree>
    <p:extLst>
      <p:ext uri="{BB962C8B-B14F-4D97-AF65-F5344CB8AC3E}">
        <p14:creationId xmlns:p14="http://schemas.microsoft.com/office/powerpoint/2010/main" val="422902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B6F439-476D-43D8-ABEE-4C91E24F1A26}"/>
              </a:ext>
            </a:extLst>
          </p:cNvPr>
          <p:cNvSpPr txBox="1"/>
          <p:nvPr/>
        </p:nvSpPr>
        <p:spPr>
          <a:xfrm>
            <a:off x="147711" y="0"/>
            <a:ext cx="11718388" cy="6690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принятием на вооружение в ряде государств ядерного оружия, а затем и ракет характер общевойскового боя значительно изменился. Он стал более динамичным, маневренным, еще более увеличился его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пространственный размах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в значительной степени повысились требования к морально-психологическим и физическим качествам личного состава. Высокая насыщенность войск техникой и оружием повысила требования к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организации взаимодействия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между силами и средствами, участвующими в бою, а также к управлению.</a:t>
            </a: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Бой ведется объединенными усилиями всех участвующих войск с применением танков, боевых машин, артиллерии и минометов, противотанковых управляемых ракет, средств противовоздушной обороны, самолетов, вертолетов и другой боевой техники и </a:t>
            </a:r>
            <a:r>
              <a:rPr lang="ru-RU" dirty="0">
                <a:latin typeface="Times New Roman" panose="02020603050405020304" pitchFamily="18" charset="0"/>
              </a:rPr>
              <a:t>вооружения.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Нанесение поражения противнику и его разгром могут быть достигнуты лишь мощными ударами всех видов оружия, своевременным использованием результатов их ударов, а также активными и решительными действиями подразделений, частей и соединений всех родов войск и специальных войск.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Современный общевойсковой бой требует от войск умелого применения всех средств поражения, боевой и специальной техники, высокой подвижности и организованности, полного напряжения всех моральных и физических сил, непреклонной воли к победе, железной дисциплины и боевой сплоченности</a:t>
            </a:r>
          </a:p>
        </p:txBody>
      </p:sp>
    </p:spTree>
    <p:extLst>
      <p:ext uri="{BB962C8B-B14F-4D97-AF65-F5344CB8AC3E}">
        <p14:creationId xmlns:p14="http://schemas.microsoft.com/office/powerpoint/2010/main" val="102171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CA420E-DB0D-4F52-A5F7-7D4D026AB15F}"/>
              </a:ext>
            </a:extLst>
          </p:cNvPr>
          <p:cNvSpPr txBox="1"/>
          <p:nvPr/>
        </p:nvSpPr>
        <p:spPr>
          <a:xfrm>
            <a:off x="156503" y="572147"/>
            <a:ext cx="5695657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	Современный общевойсковой бой может вестись как в условиях применения ядерного оружия и других средств массового поражения, так и с применением только обычного оружия.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	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	Наличие у противника ядерного оружия и других средств поражения, находящихся в высокой степени готовности, создание новых видов высокоточного оружия требуют от войск непрерывного выявления и уничтожения их всеми имеющимися средствами и в то же время осуществления мероприятий по защите от оружия массового поражения и высокоточных систем обычного оружия, умения вести бой в условиях их применения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C6450C-8C7F-454D-9875-7F3EAD40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046" y="174674"/>
            <a:ext cx="4572000" cy="304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178936-9C98-4AF2-A309-62CD6A777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046" y="3635327"/>
            <a:ext cx="45720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2E93AAA-0A2F-4FE0-A963-126204B1BE0B}"/>
              </a:ext>
            </a:extLst>
          </p:cNvPr>
          <p:cNvSpPr/>
          <p:nvPr/>
        </p:nvSpPr>
        <p:spPr>
          <a:xfrm>
            <a:off x="1800757" y="1115883"/>
            <a:ext cx="9047748" cy="1099780"/>
          </a:xfrm>
          <a:prstGeom prst="round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Военное искусство как научная теория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D2AF954-A1EA-49AF-BB16-5F1FDC0CF13D}"/>
              </a:ext>
            </a:extLst>
          </p:cNvPr>
          <p:cNvSpPr/>
          <p:nvPr/>
        </p:nvSpPr>
        <p:spPr>
          <a:xfrm>
            <a:off x="1052730" y="2799467"/>
            <a:ext cx="2996419" cy="3502855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Стратегия</a:t>
            </a: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составная часть военного искусства, его высшая область, охватывающая теорию и практику подготовки страны и вооруженных сил к войне, планирование и ведение войны и стратегических операций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1A5398F-B802-4FFD-9A2D-A1A681997173}"/>
              </a:ext>
            </a:extLst>
          </p:cNvPr>
          <p:cNvSpPr/>
          <p:nvPr/>
        </p:nvSpPr>
        <p:spPr>
          <a:xfrm>
            <a:off x="4597790" y="2757267"/>
            <a:ext cx="2996419" cy="3502855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Оперативное искусство</a:t>
            </a: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составная часть военного искусства, охватывающая теорию и практику подготовки и ведения совместных и самостоятельных операций (боевых действий) объединениями видов вооруженных сил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77DE774-53AC-4459-A391-6F0A1EDF366B}"/>
              </a:ext>
            </a:extLst>
          </p:cNvPr>
          <p:cNvSpPr/>
          <p:nvPr/>
        </p:nvSpPr>
        <p:spPr>
          <a:xfrm>
            <a:off x="8142850" y="2757266"/>
            <a:ext cx="2996419" cy="3502855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Тактика </a:t>
            </a:r>
            <a:r>
              <a:rPr lang="ru-RU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искусство построения войск, составная часть военного искусства, охватывающая теорию и практику подготовки и ведения боя подразделениями, частями (кораблями) и соединениями различных видов вооруженных сил, родов войск (сил) и специальных войск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776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0A03DF-6AB6-496A-A82B-E52BA0B868C7}"/>
              </a:ext>
            </a:extLst>
          </p:cNvPr>
          <p:cNvSpPr txBox="1"/>
          <p:nvPr/>
        </p:nvSpPr>
        <p:spPr>
          <a:xfrm>
            <a:off x="114300" y="216108"/>
            <a:ext cx="6094826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Силы и средства современного боя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личный состав и вооружение подразделений, частей и соединений, предназначенные для ведения и обеспечения боя.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Характер боя и способы его ведения зависят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главным образом от его материальной основы, т. е. от вооружения, боевой техники и людей, применяющих эти средства вооруженной борьбы.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7D936E-EE08-4BAF-9855-DBF146C1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46" y="216108"/>
            <a:ext cx="5364480" cy="30175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C566C-6F8F-4BEF-B9FF-686F42182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20" y="3355093"/>
            <a:ext cx="4961207" cy="3286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43C993-EF63-415F-9BDA-CA7497D337F8}"/>
              </a:ext>
            </a:extLst>
          </p:cNvPr>
          <p:cNvSpPr txBox="1"/>
          <p:nvPr/>
        </p:nvSpPr>
        <p:spPr>
          <a:xfrm>
            <a:off x="6096000" y="3690829"/>
            <a:ext cx="5917809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	Современный период развития военного дела характеризуется появлением и бурным развитием качественно новых средств борьбы, принципиально отличных от тех, которые применялись в годы минувшей войны, полной моторизацией армии, интенсивной механизацией, а также все увеличивающимся внедрением в войска средств радиоэлектроники</a:t>
            </a:r>
          </a:p>
        </p:txBody>
      </p:sp>
    </p:spTree>
    <p:extLst>
      <p:ext uri="{BB962C8B-B14F-4D97-AF65-F5344CB8AC3E}">
        <p14:creationId xmlns:p14="http://schemas.microsoft.com/office/powerpoint/2010/main" val="3635486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BE626A-E6C6-4830-B951-A7D364AEAA49}"/>
              </a:ext>
            </a:extLst>
          </p:cNvPr>
          <p:cNvSpPr txBox="1"/>
          <p:nvPr/>
        </p:nvSpPr>
        <p:spPr>
          <a:xfrm>
            <a:off x="149468" y="120977"/>
            <a:ext cx="7700303" cy="6690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	Ядерное оружие является главным, наиболее мощным средством поражения противника. Умелое его применение позволяет с высокой эффективностью и в короткие сроки уничтожать средства массового поражения противника, наносить ему большие потери, разрушать сооружения и другие объекты, создавать зоны радиоактивного заражения, районы разрушений, завалов, пожаров и затоплений местности, а также оказывать на личный состав вооруженных сил и население сильное моральное и психологическое воздействие.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	Применяется внезапно, массированно и в сочетании с обычным оружием. Ядерное оружие включает все виды ядерных боеприпасов и средств их доставки до целей.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	Ядерным оружием могут наноситься массированные, групповые и одиночные удары.</a:t>
            </a:r>
          </a:p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	Поражение объектов противника ядерным оружием может осуществляться воздушными, наземными и подземными ядерными взрывами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0F4AA8-404A-4FCC-AAAF-6FDC678F6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212" y="990598"/>
            <a:ext cx="4101320" cy="516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27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B95AB5-58BB-462B-B88F-2AA211223255}"/>
              </a:ext>
            </a:extLst>
          </p:cNvPr>
          <p:cNvSpPr txBox="1"/>
          <p:nvPr/>
        </p:nvSpPr>
        <p:spPr>
          <a:xfrm>
            <a:off x="201636" y="0"/>
            <a:ext cx="11788727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Обычное оружие составляют все огневые и ударные средства, применяющие артиллерийские, зенитные, авиационные, стрелковые и инженерные боеприпасы и ракеты в обычном снаряжении, зажигательные боеприпасы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огнесмеси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Обычное оружие может применяться самостоятельно и в сочетании с ядерным оружием для поражения живой силы и техники противника, а также для разрушения и уничтожения различных объектов.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оснащении войск боевой техникой и вооружением в послевоенный период отмечается, во-первых, резкий скачок в количестве танков, БМП (БТР), противотанковых средств, средств ПВО, средств управления и т. д. и, во-вторых, несравнимое качественное превосходство современных средств борьбы. Это привело к дальнейшему росту огневой мощи, ударной силы и подвижности войск, к увеличению размаха боя.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Значительное </a:t>
            </a:r>
            <a:r>
              <a:rPr lang="ru-RU" dirty="0">
                <a:latin typeface="Times New Roman" panose="02020603050405020304" pitchFamily="18" charset="0"/>
              </a:rPr>
              <a:t>влияние на характер боя, способы его ведения, повышение мобильности войск оказывают придаваемые подразделениям, частям и соединениям силы и средства, особенно артиллерия и армейская авиация.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Теперь боевые действия ведутся не только с применением танков, боевых машин пехоты и бронетранспортеров, боевых вертолетов, но и БПЛА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03C8C5-8CEC-4BB2-86F4-090620029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40" y="4888523"/>
            <a:ext cx="2776611" cy="18510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BB5537-A46E-43BB-B442-29F5744E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57" y="4873545"/>
            <a:ext cx="2766058" cy="184403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F5E004-D696-4EF2-9332-40F54737B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219" y="4872634"/>
            <a:ext cx="2774730" cy="18440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D040533-D910-455C-B35E-4D8ABBB5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153" y="4873545"/>
            <a:ext cx="3278293" cy="1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13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FFF7C7-C457-45BF-915C-079D9AF2268D}"/>
              </a:ext>
            </a:extLst>
          </p:cNvPr>
          <p:cNvSpPr txBox="1"/>
          <p:nvPr/>
        </p:nvSpPr>
        <p:spPr>
          <a:xfrm>
            <a:off x="119575" y="-10403"/>
            <a:ext cx="11852031" cy="6690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Современный бой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характеризуется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решительностью, высокой маневренностью, напряженностью и скоротечностью, быстрыми и резкими изменениями обстановки и разнообразием применяемых способов его ведения, развертыванием боевых действий на земле и в воздухе, на широком фронте, на большую глубину и ведением их в высоких темпах.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</a:rPr>
              <a:t>Решительность</a:t>
            </a:r>
            <a:r>
              <a:rPr lang="ru-RU" dirty="0">
                <a:latin typeface="Times New Roman" panose="02020603050405020304" pitchFamily="18" charset="0"/>
              </a:rPr>
              <a:t> боевых действий предопределяется применением мощных современных средств боя, создающих все необходимые предпосылки для ведения таких действий, высокими морально-боевыми качествами личного состава армии и передовым характером военной науки.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Решительность проявляется в целях боя и способах их достижения, в самоотверженных действиях войск, их непреклонном стремлении выполнить боевую задачу в любой обстановке, действуя инициативно, с предельной настойчивостью и упорством.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</a:rPr>
              <a:t>Высокая маневренность</a:t>
            </a:r>
            <a:r>
              <a:rPr lang="ru-RU" dirty="0">
                <a:latin typeface="Times New Roman" panose="02020603050405020304" pitchFamily="18" charset="0"/>
              </a:rPr>
              <a:t> современного боя является результатом применения мощных средств поражения, резкого роста подвижности общевойсковых подразделений, частей и соединений благодаря их полной моторизации и оснащению высокоподвижной боевой техникой, а также отсутствию сплошного фронта в обороне и наступлении.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Современные средства поражения позволяют наносить противнику большие потери, а высокая подвижность войск дает возможность быстро использовать результаты ядерных и огневых ударов, с ходу атаковать противника и стремительно продвигаться в глубину, в короткие сроки осуществлять маневр с различными целями</a:t>
            </a:r>
          </a:p>
        </p:txBody>
      </p:sp>
    </p:spTree>
    <p:extLst>
      <p:ext uri="{BB962C8B-B14F-4D97-AF65-F5344CB8AC3E}">
        <p14:creationId xmlns:p14="http://schemas.microsoft.com/office/powerpoint/2010/main" val="287770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25AC6A-CFC2-475B-B25C-8E39595FFDF1}"/>
              </a:ext>
            </a:extLst>
          </p:cNvPr>
          <p:cNvSpPr txBox="1"/>
          <p:nvPr/>
        </p:nvSpPr>
        <p:spPr>
          <a:xfrm>
            <a:off x="98473" y="291474"/>
            <a:ext cx="7420708" cy="6275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прошлом маневр войсками обычно ограничивался их перемещением с целью поставить в выгодное положение по отношению к противнику для нанесения ударов. К осуществлению маневра в бою стремились и раньше, особенно во время Великой Отечественной войны. Однако благоприятные условия для маневра в прошлом создавались значительно реже. Подразделения, части и соединения, действуя в узких полосах, первоначально были вынуждены осуществлять фронтальную атаку. Для осуществления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охвата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 </a:t>
            </a:r>
            <a:r>
              <a:rPr lang="ru-RU" b="1" dirty="0">
                <a:latin typeface="Times New Roman" panose="02020603050405020304" pitchFamily="18" charset="0"/>
              </a:rPr>
              <a:t>обхода</a:t>
            </a:r>
            <a:r>
              <a:rPr lang="ru-RU" dirty="0">
                <a:latin typeface="Times New Roman" panose="02020603050405020304" pitchFamily="18" charset="0"/>
              </a:rPr>
              <a:t> надо было прорвать сплошную оборону противника, т. е. создать брешь в его построении. 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 настоящее время маневр применяется также в целях своевременного использования войсками результатов ядерных и огневых ударов, быстрого переноса усилий в глубину или на новое направление, преодоления зон радиоактивного заражения, завалов, затопления и пожаров, вывода войск из-под ядерных ударов противника, замены частей и подразделений, понесших потери и потерявших боеспособность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6387D8-2BD8-4F81-BDA9-77E77A195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969" y="381000"/>
            <a:ext cx="3667125" cy="304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229AA3-5FC1-4D6A-9B8D-77B7E6B78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182" y="3518525"/>
            <a:ext cx="40671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4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4A8991-F3EF-4206-AF07-780E3E1CD01D}"/>
              </a:ext>
            </a:extLst>
          </p:cNvPr>
          <p:cNvSpPr txBox="1"/>
          <p:nvPr/>
        </p:nvSpPr>
        <p:spPr>
          <a:xfrm>
            <a:off x="1076178" y="218049"/>
            <a:ext cx="8996289" cy="581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Напряженность боевых действий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является следствием стремления и возможности вероятных противников вести активные боевые действия с решительными целями. В этих условиях достижение победы в бою потребует от наших войск высокой боевой выучки и морально-психологической подготовки, искусных действий и максимального напряжения физических и духовных сил.</a:t>
            </a: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Скоротечность боя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обусловливается мощью современных средств поражения, их быстродействием, способностью в короткие сроки наносить поражение противнику и завершить его разгром вслед за ядерными и огневыми ударами, в высоких темпах развивать успех в </a:t>
            </a:r>
            <a:r>
              <a:rPr lang="ru-RU" dirty="0">
                <a:latin typeface="Times New Roman" panose="02020603050405020304" pitchFamily="18" charset="0"/>
              </a:rPr>
              <a:t>глубину.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 условиях скоротечных боевых действий как никогда остро встает вопрос о борьбе за выигрыш времени, об </a:t>
            </a:r>
            <a:r>
              <a:rPr lang="ru-RU" b="1" dirty="0">
                <a:latin typeface="Times New Roman" panose="02020603050405020304" pitchFamily="18" charset="0"/>
              </a:rPr>
              <a:t>умении быстро оценивать обстановку </a:t>
            </a:r>
            <a:r>
              <a:rPr lang="ru-RU" dirty="0">
                <a:latin typeface="Times New Roman" panose="02020603050405020304" pitchFamily="18" charset="0"/>
              </a:rPr>
              <a:t>и ставить задачи на основе высокой тактической подготовки и твердых навыков управления войсками</a:t>
            </a:r>
          </a:p>
        </p:txBody>
      </p:sp>
    </p:spTree>
    <p:extLst>
      <p:ext uri="{BB962C8B-B14F-4D97-AF65-F5344CB8AC3E}">
        <p14:creationId xmlns:p14="http://schemas.microsoft.com/office/powerpoint/2010/main" val="367411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FE8584-6487-4B44-83C4-E1459C2A9C6A}"/>
              </a:ext>
            </a:extLst>
          </p:cNvPr>
          <p:cNvSpPr txBox="1"/>
          <p:nvPr/>
        </p:nvSpPr>
        <p:spPr>
          <a:xfrm>
            <a:off x="119574" y="290218"/>
            <a:ext cx="11774659" cy="6275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Быстрые и резкие изменения обстановки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новая характерная черта современного боя. Быстрота изменения обстановки определяется коротким временем, в течение которого происходят существенные изменения обстановки, положения, состояния и характера действий войск. Она зависит от способности современного оружия за минимальное время подавить или уничтожить определенные объекты противника, а также от скорости передвижения войск.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Резкость изменения обстановки обусловлена возросшими возможностями сторон в короткие сроки наносить большие потери противнику и тем самым быстро и коренным образом изменять качественный состав группировок своих войск и противника, соотношение сил и средств в переходе от одного вида боевых действий к другому.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 современном бою применение обеими сторонами мощных средств поражения, высокая мобильность войск, большая их огневая и ударная сила приводят к коренному изменению обстановки не только по часам, но и по минутам, а в условиях применения ядерного оружия – по секундам.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Увеличение скорости воздействия и мощности средств поражения, а также подвижности войск будет повышать и в будущем значение данной черты боя. Это вызывает необходимость готовить войска к выполнению любых боевых задач в условиях чрезвычайно быстрых и резких изменений обстановки, а командиров – к умению быстро и грамотно реагировать на ее изменения, проявляя решительность, инициативу, творчество и самостоятельность</a:t>
            </a:r>
          </a:p>
        </p:txBody>
      </p:sp>
    </p:spTree>
    <p:extLst>
      <p:ext uri="{BB962C8B-B14F-4D97-AF65-F5344CB8AC3E}">
        <p14:creationId xmlns:p14="http://schemas.microsoft.com/office/powerpoint/2010/main" val="51447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1471F2-BCD3-4E19-ADD9-35B0DFDC23CB}"/>
              </a:ext>
            </a:extLst>
          </p:cNvPr>
          <p:cNvSpPr txBox="1"/>
          <p:nvPr/>
        </p:nvSpPr>
        <p:spPr>
          <a:xfrm>
            <a:off x="194603" y="687123"/>
            <a:ext cx="11802794" cy="581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Разнообразие способов ведения боя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черта, обусловленная высокой динамичностью и скоротечностью, многообразием условий обстановки, ее быстрыми и резкими изменениями, возможностью перехода от одних средств поражения к другим, быстрой сменой видов боевых действий, а также резким возрастанием боевых возможностей войск, большим разнообразием имеющихся в их составе средств борьбы и задач, решаемых в ходе боя.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победы над противником в настоящее время командир должен обладать искусством применения всего разнообразия способов ведения боя.</a:t>
            </a: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</a:rPr>
              <a:t>Под способами ведения боя </a:t>
            </a:r>
            <a:r>
              <a:rPr lang="ru-RU" dirty="0">
                <a:latin typeface="Times New Roman" panose="02020603050405020304" pitchFamily="18" charset="0"/>
              </a:rPr>
              <a:t>понимается определенный порядок применения сил и средств для разгрома противника и достижения целей боевых действий. Способы ведения боя, как показывает исторический опыт, непрерывно изменяются и совершенствуются по мере развития материальной базы. Они зависят также от задач, поставленных войскам, от условий их выполнения, возможностей войск, состава и характера действий противника и особенностей местности. Большое разнообразие задач, решаемых подразделениями, частями и соединениями, и средств борьбы, которые они применяют, различный характер действий противника и условий местности приводят к тому, что способы современного общевойскового боя будут весьма многообразны</a:t>
            </a:r>
          </a:p>
        </p:txBody>
      </p:sp>
    </p:spTree>
    <p:extLst>
      <p:ext uri="{BB962C8B-B14F-4D97-AF65-F5344CB8AC3E}">
        <p14:creationId xmlns:p14="http://schemas.microsoft.com/office/powerpoint/2010/main" val="400536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D563D4-7D80-4303-B4CC-9217EC273691}"/>
              </a:ext>
            </a:extLst>
          </p:cNvPr>
          <p:cNvSpPr txBox="1"/>
          <p:nvPr/>
        </p:nvSpPr>
        <p:spPr>
          <a:xfrm>
            <a:off x="682283" y="751344"/>
            <a:ext cx="10318652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Наступление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 применением ядерного оружия осуществляется нанесением противнику решительного поражения ядерными, огневыми ударами и стремительным продвижением подразделений, частей и соединений вслед за этими ударами для завершения разгрома противника и овладения </a:t>
            </a:r>
            <a:r>
              <a:rPr lang="ru-RU" dirty="0">
                <a:latin typeface="Times New Roman" panose="02020603050405020304" pitchFamily="18" charset="0"/>
              </a:rPr>
              <a:t>жизненно важными районами (объектами).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При наступлении с применением обычного оружия необходимой степени поражения противника можно добиться только на узком участке фронта. Поэтому в основу способов наступления в таких условиях должны входить: 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массированное применение огневых средств и авиации на узком участке фронта;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прорыв обороны на этом участке мотострелковыми и танковыми подразделениями;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развитие успеха в глубину и в стороны флангов, окружение и уничтожение главных сил обороняющегося противника во взаимодействии с соседями</a:t>
            </a:r>
          </a:p>
        </p:txBody>
      </p:sp>
    </p:spTree>
    <p:extLst>
      <p:ext uri="{BB962C8B-B14F-4D97-AF65-F5344CB8AC3E}">
        <p14:creationId xmlns:p14="http://schemas.microsoft.com/office/powerpoint/2010/main" val="262733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A941C1-9457-414E-9667-07370A37DCE7}"/>
              </a:ext>
            </a:extLst>
          </p:cNvPr>
          <p:cNvSpPr txBox="1"/>
          <p:nvPr/>
        </p:nvSpPr>
        <p:spPr>
          <a:xfrm>
            <a:off x="414997" y="1028343"/>
            <a:ext cx="11394831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</a:rPr>
              <a:t>В обороне основными способами ведения боевых действий являются: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поражение основной группировки противника в процессе ее выдвижения и развертывания для наступления внезапными ядерными ударами, ударами авиации и артиллерии;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отражение атак его танков, мотопехоты и аэромобильных войск огнем всех наземных и воздушных сил и средств перед передним краем;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прочное удержание важнейших районов в глубине в сочетании с проведением контратак;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ослабление ударной группировки противника при ее выдвижении, развертывании и занятии исходного положения для наступления ударами ракет в обычном снаряжении, ударами авиации и огнем артиллерии и участием в контрподготовке;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отражение атак танков, мотопехоты и аэромобильных войск противника массированным огнем всех наземных и воздушных сил и средств;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проведение контратак в сочетании с прочным удержанием основных районов</a:t>
            </a:r>
          </a:p>
        </p:txBody>
      </p:sp>
    </p:spTree>
    <p:extLst>
      <p:ext uri="{BB962C8B-B14F-4D97-AF65-F5344CB8AC3E}">
        <p14:creationId xmlns:p14="http://schemas.microsoft.com/office/powerpoint/2010/main" val="134265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00157B-5707-4E85-B46F-703EE6D27DA8}"/>
              </a:ext>
            </a:extLst>
          </p:cNvPr>
          <p:cNvSpPr txBox="1"/>
          <p:nvPr/>
        </p:nvSpPr>
        <p:spPr>
          <a:xfrm>
            <a:off x="3047414" y="543595"/>
            <a:ext cx="6094826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Теория тактики исследует: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закономерности, характер и содержание боя, разрабатывает способы его подготовки и ведения, изучает боевые свойства и возможности подразделений, частей и соединений. Практика тактики охватывает деятельность командиров, штабов и войск по подготовке и ведению боя.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Она включает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постоянное уточнение данных обстановки;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принятие решений и доведение боевых задач до подчиненных;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планирование и подготовку боя;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ведение боевых действий и управление подразделениями и частями;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обеспечение боевых действий</a:t>
            </a:r>
          </a:p>
        </p:txBody>
      </p:sp>
    </p:spTree>
    <p:extLst>
      <p:ext uri="{BB962C8B-B14F-4D97-AF65-F5344CB8AC3E}">
        <p14:creationId xmlns:p14="http://schemas.microsoft.com/office/powerpoint/2010/main" val="210869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2F8370-6D3B-48FB-AF22-29B97A98D428}"/>
              </a:ext>
            </a:extLst>
          </p:cNvPr>
          <p:cNvSpPr txBox="1"/>
          <p:nvPr/>
        </p:nvSpPr>
        <p:spPr>
          <a:xfrm>
            <a:off x="159434" y="83725"/>
            <a:ext cx="11718388" cy="6690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принципы современного общевойскового боя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основные руководящие положения, важнейшие рекомендации по организации и ведению боя в целом.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Основными принципами ведения современного общевойскового боя </a:t>
            </a:r>
            <a:r>
              <a:rPr lang="ru-RU" b="1" dirty="0">
                <a:latin typeface="Times New Roman" panose="02020603050405020304" pitchFamily="18" charset="0"/>
              </a:rPr>
              <a:t>являются</a:t>
            </a:r>
            <a:r>
              <a:rPr lang="ru-RU" dirty="0">
                <a:latin typeface="Times New Roman" panose="02020603050405020304" pitchFamily="18" charset="0"/>
              </a:rPr>
              <a:t>: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постоянная высокая боевая готовность соединений, частей и подразделений;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высокая активность, решительность и непрерывность ведения боя;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внезапность действий;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согласованное совместное применение родов войск и специальных войск в бою и поддержание непрерывного взаимодей­ствия между ними;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решительное сосредоточение основных усилий войск на главном направлении и в нужное время;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маневр частями и подразделениями и огнем;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всесторонний учет и использование морально-психологического факторов в интересах выполнения поставленной боевой задачи;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всестороннее обеспечение боя;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поддержание и своевременное восстановление боеспособности войск;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твердое и непрерывное управление войсками, непреклонность в достижении намеченных целей, выполнении принятых решений и поставленных задач</a:t>
            </a:r>
          </a:p>
        </p:txBody>
      </p:sp>
    </p:spTree>
    <p:extLst>
      <p:ext uri="{BB962C8B-B14F-4D97-AF65-F5344CB8AC3E}">
        <p14:creationId xmlns:p14="http://schemas.microsoft.com/office/powerpoint/2010/main" val="1714651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74A394-3487-4F4F-883E-8E03CE5D0676}"/>
              </a:ext>
            </a:extLst>
          </p:cNvPr>
          <p:cNvSpPr txBox="1"/>
          <p:nvPr/>
        </p:nvSpPr>
        <p:spPr>
          <a:xfrm>
            <a:off x="302455" y="889844"/>
            <a:ext cx="11683219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</a:rPr>
              <a:t>Постоянная высокая боевая готовность</a:t>
            </a:r>
            <a:r>
              <a:rPr lang="ru-RU" dirty="0">
                <a:latin typeface="Times New Roman" panose="02020603050405020304" pitchFamily="18" charset="0"/>
              </a:rPr>
              <a:t> соединений, частей и подразделений к выполнению боевой задачи достигается: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правильным пониманием командирами, штабами своих боевых задач, предвидением возможных изменений в обстановке и своевременным проведением необхо­димых мероприятий по планированию и подготовке предстоящих действий;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укомплектованностью и обеспеченностью войск всем необходимым для ведения боя;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высокой боевой выучкой войск и их готовностью к действиям в условиях применения противником оружия массового поражения;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постоянной готов­ностью оружия и боевой техники к применению, а личного состава к выполнению поставленных перед ним задач;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непрерывным ведением разведки;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высокими морально-психологическим состоянием, воинской дисциплиной и бдительностью личного состава;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организацией и поддержанием твердого и непрерывного управления войсками</a:t>
            </a:r>
          </a:p>
        </p:txBody>
      </p:sp>
    </p:spTree>
    <p:extLst>
      <p:ext uri="{BB962C8B-B14F-4D97-AF65-F5344CB8AC3E}">
        <p14:creationId xmlns:p14="http://schemas.microsoft.com/office/powerpoint/2010/main" val="1038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9F4897-59AF-4B84-B6DF-3F15F9ED858D}"/>
              </a:ext>
            </a:extLst>
          </p:cNvPr>
          <p:cNvSpPr txBox="1"/>
          <p:nvPr/>
        </p:nvSpPr>
        <p:spPr>
          <a:xfrm>
            <a:off x="0" y="218629"/>
            <a:ext cx="11795760" cy="6182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Высокая активность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решительность и не прерывность ведения боя заключаются в постоянном стремлении к полному разгрому противника. Решение разбить противника должно быть твердым и без колебаний доведено до конца. Командир обязан внушить эту решимость своим подчиненным и постоянно готовить их к успешному выполнению боевых задач.</a:t>
            </a: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Внезапность действий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заключается в применении неожиданных для противника приемов, способов действий, оружия. Она позволяет застигнуть противника врасплох, вызвать панику в его рядах, парализовать его волю к сопротивлению, резко снизить боеспособность, дезорганизовать управление войсками и создать благоприятные условия для достижения победы над превосходящим по силе противником.</a:t>
            </a: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Согласованное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совместное применение родов войск и специальных войск в бою и поддержание непрерывного взаимодействия между ними обеспечивают успешное достижение цели боя в современных условиях. Это достигается согласованием действий всех родов войск и специальных войск, а также огневого поражения по задачам, направлениям, рубежам и времени и способам выполнения поставленных задач в интересах наиболее успешного выполнения боевых задач мотострелковыми и танковыми частями (подразделениями)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611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2DA61F-788D-44AB-9C0D-AC7EAC790C51}"/>
              </a:ext>
            </a:extLst>
          </p:cNvPr>
          <p:cNvSpPr txBox="1"/>
          <p:nvPr/>
        </p:nvSpPr>
        <p:spPr>
          <a:xfrm>
            <a:off x="250874" y="344737"/>
            <a:ext cx="11690252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Решительное сосредоточение основных усилий войск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на главном направлении и в нужное время позволяет достигать превосходства над про­тивником или успешно противостоять его численно превосходящим силам, наиболее эффективно использовать войска, силы и средства, ставить противника в невыгодные условия.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Маневр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составная часть современного боя. Он позволяет захватить и удержать инициативу, срывать замыслы противника и успешно вести боевые действия в изменившейся обстановке.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Учет и использование морально-психологического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фактора в интересах выполнения поставленной задачи являются важнейшим условием достижения успеха в бою. Это достигается: постоянным глубоким знанием политико-морального и психологического состояния личного состава своих подразделений, организацией и проведением активной политической работы по его укреплению; систематическим изучением морально-политических качеств противника, выявлением его сильных и слабых сторон, активным противодействием его идеологическим диверсиям и пропаганде.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Всестороннее обеспечение боя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заключается в организации и осуществлении мероприятий, направленных на поддержание высокой боевой готовности подразделений, сохранение их боеспособности и создание благоприятных условий для успешного и своевременного выполнения поставленных подразделениям задач.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273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65E32-B6AE-4D7C-BCFF-00B1A3FD4DD8}"/>
              </a:ext>
            </a:extLst>
          </p:cNvPr>
          <p:cNvSpPr txBox="1"/>
          <p:nvPr/>
        </p:nvSpPr>
        <p:spPr>
          <a:xfrm>
            <a:off x="293076" y="374878"/>
            <a:ext cx="11605847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Всестороннее обеспечение боя включает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боевое, техническое и тыловое.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Поддержание и своевременное восстановление боеспособности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войск заключается в организации и проведении мероприятий по обеспечению высокой боевой выучки подразделений, своевременной их укомплектованности и обеспеченности всем необходимым для боя, а также в способности выполнять поставленные задачи.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Твердое и непрерывное управление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подразделениями, непреклонность в достижении намеченных целей, выполнении принятых решений и поставленных задач достигаются: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постоянным знанием обстановки, своевременным принятием решения и настойчивым проведением его в жизнь;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четкой постановкой задач подразделениям; инициативой и личной ответственностью всех командиров за свои решения;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правильным боевым применением своих и приданных подразделений и наличием устойчивой связи с ними.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64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178CE-2F81-4BE0-91DA-01D40B222870}"/>
              </a:ext>
            </a:extLst>
          </p:cNvPr>
          <p:cNvSpPr txBox="1"/>
          <p:nvPr/>
        </p:nvSpPr>
        <p:spPr>
          <a:xfrm>
            <a:off x="246185" y="441855"/>
            <a:ext cx="11711353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</a:rPr>
              <a:t>Успешное ведение боевых действий достигается: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постоянной боевой готовностью войск;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всесторонним знанием противника и упреждением его в действиях;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своевременным уничтожением средств ядерного и химического нападения и надежным ядерным и огневым поражением противника;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умелым сосредоточением основных усилий войск на главном направлении;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четким взаимодействием всех сил и средств; надежной противовоздушной обороной войск;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стремительным нанесением удара на всю глубину боевого порядка противника;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умелым маневром силами и средствами; внезапностью; непрерывностью ведения боевых действий;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творчеством и инициативой;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рассредоточением войск и умелым использованием защитных свойств местности;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постоянной готовностью к ведению боя с применением ядерного оружия;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искусным построением походного и предбоевого порядков;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хорошо организованным управлением войсками и обеспечением их боевых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2323958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263621-C841-41AF-91E6-3DCEC99ED7C8}"/>
              </a:ext>
            </a:extLst>
          </p:cNvPr>
          <p:cNvSpPr txBox="1"/>
          <p:nvPr/>
        </p:nvSpPr>
        <p:spPr>
          <a:xfrm>
            <a:off x="218050" y="313335"/>
            <a:ext cx="11472203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Виды общевойскового боя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их краткая характеристика. Добиваясь победы над противником, войска применяют различные тактические приемы и способы действий, а также всевозможные их сочетания. Однако, несмотря на многообразие боевых действий, их классифицируют на виды по основным, наиболее существенным признакам. Такими признаками являются цель и способы ее достижения. В зависимости от этого боевые действия подразделяются на наступление и оборону.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Наступление как основной вид боевых действий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войск имеет решающее значение в достижении победы над противником. Только решительное наступление, проводимое в высоких темпах и на большую глубину, обеспечивает его полный разгром. Стремительное наступление войск позволяет наиболее полно использовать результаты применения ядерного оружия и других средств поражения. Цель наступления заключается в полном разгроме обороняющегося противника в короткие сроки и овладении жизненно важными районами. Эта цель достигается путем уничтожения средств массового поражения и основных группировок противника ядерным оружием, огнем других средств поражения, а также стремительным продвижением на большую глубину танковых, мотострелковых подразделений, частей и соединений, смелым выходом на фланги и в тыл противнику и уничтожением его по частям.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388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5CA083-3705-403E-8737-4383969519C3}"/>
              </a:ext>
            </a:extLst>
          </p:cNvPr>
          <p:cNvSpPr txBox="1"/>
          <p:nvPr/>
        </p:nvSpPr>
        <p:spPr>
          <a:xfrm>
            <a:off x="274320" y="725324"/>
            <a:ext cx="11746523" cy="5397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Оборона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как вид боевых действий применяется в тех случаях, когда наступление невозможно или нецелесообразно, а также когда необходимо путем экономии сил и средств на одних направлениях обеспечить условия для наступления на других более важных.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Оборона может подготавливаться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заблаговременно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 ор­ганизовываться в ходе боя как в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непосредственном соприкосновении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противником, так и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вне соприкосновения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ним. Наиболее сложный и часто встречающийся способ перехода войск к обороне – в условиях непосредственного соприкосновения с противником, применяется для отражения контратаки превосходящих сил противника, для закрепления захваченных районов или рубежей, для обеспечения флангов наступающих группировок и в результате неудачного исхода встречного боя.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Оборона вне соприкосновения с противником применяется для обеспечения выдвижения, развертывания и перехода в наступление главных сил, на направлениях, где наступление не предусматривается, в ходе наступления при действиях во втором эшелоне или в резерве, в угрожаемый период и на морском побережье.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59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63D3E8-6EB5-467B-89A7-C84446FD8CFA}"/>
              </a:ext>
            </a:extLst>
          </p:cNvPr>
          <p:cNvSpPr txBox="1"/>
          <p:nvPr/>
        </p:nvSpPr>
        <p:spPr>
          <a:xfrm>
            <a:off x="226255" y="499223"/>
            <a:ext cx="11739489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Бой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 основная форма тактических действий войск, авиации и Военно-морских сил, представляет собой согласованные по цели, месту и времени удары, огонь и маневр соединений, частей, подразделений (кораблей) в целях уничтожения (разгрома) противника, отражения его ударов и выполнения других тактических задач в ограниченном районе в течение короткого времени. Бой может быть общевойсковым, противовоздушным, воздушным и морским.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Общевойсковой бой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ведется объединенными усилиями всех участвующих в нем войск с применением танков, боевых машин пехоты, бронетранспортеров, артиллерии, средств противовоздушной обороны, самолетов, вертолетов, другого вооружения и военной техники. Он характеризуется решительностью, напряженностью, скоротечностью и динамичностью боевых действий, их наземно-воздушным характером, одновременным мощным огневым воздействием на большую глу</a:t>
            </a:r>
            <a:r>
              <a:rPr lang="ru-RU" dirty="0">
                <a:latin typeface="Times New Roman" panose="02020603050405020304" pitchFamily="18" charset="0"/>
              </a:rPr>
              <a:t>бину, применением разнообразных способов выполнения боевых задач и быстрым переходом от одних видов тактических действий к другим.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Подразделения должны умело вести бой с применением обычного оружия и всегда находиться в постоянной готовности к действиям в условиях применения противником оружия массового поражения.</a:t>
            </a:r>
          </a:p>
        </p:txBody>
      </p:sp>
    </p:spTree>
    <p:extLst>
      <p:ext uri="{BB962C8B-B14F-4D97-AF65-F5344CB8AC3E}">
        <p14:creationId xmlns:p14="http://schemas.microsoft.com/office/powerpoint/2010/main" val="2012795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D78662-5574-4CA1-9328-3450B86652BD}"/>
              </a:ext>
            </a:extLst>
          </p:cNvPr>
          <p:cNvSpPr txBox="1"/>
          <p:nvPr/>
        </p:nvSpPr>
        <p:spPr>
          <a:xfrm>
            <a:off x="105508" y="291474"/>
            <a:ext cx="11852030" cy="6275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Обычное оружие включает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все огневые и ударные средства, применяющие артиллерийские, зенитные, авиационные, стрелковые и инженерные боеприпасы и ракеты в обычном снаряжении, боеприпасы объемного взрыва, зажигательные боеприпасы и смеси. В бою с применением только обычного оружия огонь артиллерии, танков, боевых машин пехоты, бронетранспортеров, зенитных средств и стрелкового оружия в сочетании с ударами ракетных войск и авиации является основным средством поражения противника.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Наиболее эффективным видом обычного оружия являются комплексы, обеспечивающие обнаружение объектов для поражения, целеуказания и наведения на них с высокой точностью в автоматическом режиме, а также комплексы (системы) вооружения, применяющие управляемые (корректируемые) и самонаводящиеся ракеты и боеприпасы, способные поражать цели, как правило, с первого выстрела (пуска).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Боеприпасы объемного взрыва применяются для поражения живой силы противника, расположенной в сооружениях ограниченного объема (укрытиях, блиндажах, т. д.), а также как эффективное средство площадного уничтожения минных полей.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Зажигательные боеприпасы и смеси применяются для поражения живой силы и огневых средств противника, расположенных открыто или находящихся в фортификационных сооружениях, а также вооружения, техники и других объектов.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5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9BBDD6-5FAC-450C-9C8E-091FF9B10377}"/>
              </a:ext>
            </a:extLst>
          </p:cNvPr>
          <p:cNvSpPr txBox="1"/>
          <p:nvPr/>
        </p:nvSpPr>
        <p:spPr>
          <a:xfrm>
            <a:off x="773723" y="1305342"/>
            <a:ext cx="9938825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Тактика изучает и разрабатывает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способы подготовки и ведения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общевойскового боя.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</a:rPr>
              <a:t>Она включает</a:t>
            </a:r>
            <a:r>
              <a:rPr lang="ru-RU" dirty="0">
                <a:latin typeface="Times New Roman" panose="02020603050405020304" pitchFamily="18" charset="0"/>
              </a:rPr>
              <a:t> тактику общевойсковых соединений, частей и подразделений, а также видов вооруженных сил и входящих в сухопутные войска родов войск и специальных войск.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</a:rPr>
              <a:t>Она изучает </a:t>
            </a:r>
            <a:r>
              <a:rPr lang="ru-RU" dirty="0">
                <a:latin typeface="Times New Roman" panose="02020603050405020304" pitchFamily="18" charset="0"/>
              </a:rPr>
              <a:t>содержание видов боевых действий, роль ударов ядерными, огневыми и другими средствами поражения, разрабатывает формы маневра войск, походные, предбоевые и боевые порядки, определяет место и роль соединений, частей и подразделений, каждого рода войск и специальных войск в общевойсковом бою, задачи, которые выполняют в ходе боевых действий, способы их совместного боевого применения и порядок взаимодействия между ними</a:t>
            </a:r>
          </a:p>
        </p:txBody>
      </p:sp>
    </p:spTree>
    <p:extLst>
      <p:ext uri="{BB962C8B-B14F-4D97-AF65-F5344CB8AC3E}">
        <p14:creationId xmlns:p14="http://schemas.microsoft.com/office/powerpoint/2010/main" val="2564295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C24574-1FD7-4556-9532-4850C0A959BB}"/>
              </a:ext>
            </a:extLst>
          </p:cNvPr>
          <p:cNvSpPr txBox="1"/>
          <p:nvPr/>
        </p:nvSpPr>
        <p:spPr>
          <a:xfrm>
            <a:off x="264941" y="385178"/>
            <a:ext cx="11662117" cy="6275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Основными видами общевойскового боя являются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оборона и наступление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Оборона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осуществляется преднамеренно или вынужденно с главной целью отразить наступление противника, нанести ему потери и создать условия для перехода своих войск в наступление. Она будет широко применяться не только в начале, но и в ходе войны. Но одной обороной добиться победы невозможно.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Наступление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проводится в целях полного разгрома противники и овладения важными районами (объектами) местности.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Наиболее типичным для подразделений в начале войны будет переход в наступление из положения обороны. Разновидностью наступательного боя является встречный бой, в котором обе стороны стремятся решить поставленные задачи наступлением. Встречный бой чаще всего будет возникать в ходе рейда.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Оборона и наступление тесно взаимосвязаны. Любая оборона содержит элементы наступления, а наступление – элементы обороны.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174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94B47D-D4E6-42B3-A813-FC7BDAFCF45C}"/>
              </a:ext>
            </a:extLst>
          </p:cNvPr>
          <p:cNvSpPr txBox="1"/>
          <p:nvPr/>
        </p:nvSpPr>
        <p:spPr>
          <a:xfrm>
            <a:off x="1364565" y="878550"/>
            <a:ext cx="9664505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Боевой порядок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построение подразделений для ведения боя.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 должен отвечать поставленной задаче и обеспечивать: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полное использование боевых возможностей подразделений;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устойчивость и активность в обороне;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надежное поражение противника на возможно большую глубину его боевого порядка;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быстрое использование результатов огневого поражения противника и выгодных условий местности;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возможность маневра в ходе боя;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наименьшую уязвимость подразделений от ударов всех видов оружия;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поддержание непрерывного взаимодействия и удобство управления подразделениями.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801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06099B-33D2-4FE1-8C56-3AE1EA2D877A}"/>
              </a:ext>
            </a:extLst>
          </p:cNvPr>
          <p:cNvSpPr txBox="1"/>
          <p:nvPr/>
        </p:nvSpPr>
        <p:spPr>
          <a:xfrm>
            <a:off x="971843" y="1005661"/>
            <a:ext cx="10248314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Постоянная боевая готовность достигается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правильным пониманием своей задачи, высокой боевой выучкой всего личного состава и его готовностью к действиям в условиях применения противником оружия всех видов;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высоким морально-психологическим состоянием, дисциплиной и бдительностью личного состава;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укомплектованностью и обеспеченностью взвода (отделения, танка) всем необходимым для ведения боя;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постоянной готовностью вооружения и военной техники к не­медленному применению, а личного состава – к выполнению поставленных перед ним задач;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умелым управлением и осуществлением мероприятий по обес­печению боя.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18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AB833-6CCA-4E15-8EF9-E31655FB4325}"/>
              </a:ext>
            </a:extLst>
          </p:cNvPr>
          <p:cNvSpPr txBox="1"/>
          <p:nvPr/>
        </p:nvSpPr>
        <p:spPr>
          <a:xfrm>
            <a:off x="295421" y="479382"/>
            <a:ext cx="11725422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Своевременное обнаружение противника и уничтожение его огнем достигаются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ведением непрерывного наблюдения и умелым применением своего оружия.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наблюдения за наземным и воздушным противником во взводе (отделении) назначается наблюдатель, а в ходе боя наблюдение за противником ведется командиром, и всем составом взводи (отделения, танка). Из боевой машины пехоты (бронетранспортера), танка во всех случаях ведется круговое наблюдение. Секторы наблюдения назначаются в зависимости от расположения приборов наблюдения, бойниц и размещения личного состава.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Огонь взвода (отделения, танка) является основным средством уничтожения противника в бою. Надежное поражение противники огнем достигается: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своевременной разведкой целей;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правильным использованием огневых средств в соответствии с их боевыми возможностями;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меткостью огня, внезапностью открытия и ведением его с предельной плотностью и максимальной интенсивностью;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умелым управлением огнем в бою.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926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27BD5C-BAE1-4EF6-9DDF-7A614F0D49EC}"/>
              </a:ext>
            </a:extLst>
          </p:cNvPr>
          <p:cNvSpPr txBox="1"/>
          <p:nvPr/>
        </p:nvSpPr>
        <p:spPr>
          <a:xfrm>
            <a:off x="140677" y="838611"/>
            <a:ext cx="11746523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Огонь различается: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решаемым тактическим задачам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на уничтожение, подавление, изнурение и другие;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способам ведения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прямой, полупрямой наводкой, с закрытых огневых позиций и другой;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напряженности стрельбы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одиночными выстрелами, короткими или длинными очередями, непрерывный, залповый и другой;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направлению стрельбы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фронтальный (направленный к фронту цели), фланговый (направленный во фланг цели) и перекрестный (ведущийся с двух и более направлений по одной цели);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способам стрельбы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 места, с остановки (с короткой остановки), с ходу, с борта, с рассеиванием по фронту, с рассеиванием в глубину, с одновременным рассеиванием по фронту и в глубину, по площади и другой;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 видам огня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по отдельной цели, сосредоточенный, заградительный, многослойный, многоярусный и другой.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Поражение противнику может наноситься огнем отдельных огневых средств или сосредоточенным огнем отделения и взвода.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17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0AAC84-FD1D-45AD-8306-35A3C93BE35F}"/>
              </a:ext>
            </a:extLst>
          </p:cNvPr>
          <p:cNvSpPr txBox="1"/>
          <p:nvPr/>
        </p:nvSpPr>
        <p:spPr>
          <a:xfrm>
            <a:off x="324729" y="914722"/>
            <a:ext cx="11711354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Поражение бронированных машин и живой силы противника взвод (отделение) может осуществлять также применением противотанковых и противопехотных мин.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своевременного открытия огня по внезапно появляющимся низколетящим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малоскоростным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воздушным целям противника во взводе назначается одно или несколько дежурных огневых средств. В зависимости от обстановки эти воздушные цели могут поражаться сосредоточенным огнем взвода (отделения).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Решительность, активность, непрерывность ведения боя заключается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постоянном стремлении к разгрому противника, нанесении ему поражения огнем всех средств, навязывании своей воли дерзкими и смелыми действиями, проводимыми настойчиво, днем и ночью, в любую погоду. Внезапность действий с применением мер по введению противника в заблуждение позволяет застигнуть его врасплох, вызвать панику и создать благоприятные условия для победы даже над превосходящим по силе противником.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555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66E77F-0E6A-43B5-9792-3BAFA617CE5D}"/>
              </a:ext>
            </a:extLst>
          </p:cNvPr>
          <p:cNvSpPr txBox="1"/>
          <p:nvPr/>
        </p:nvSpPr>
        <p:spPr>
          <a:xfrm>
            <a:off x="611945" y="706973"/>
            <a:ext cx="11380763" cy="6234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Охват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маневр, осуществляемый в целях выхода для удара во фланг противнику.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Обход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более глубокий маневр, совершаемый в целях выхода для удара по противнику с тыла.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Охват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осуществляется обычно в тесном огневом и тактическом взаимодействии, а обход – в тактическом взаимодействии с подразделениями, действующими с фронта.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Отход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маневр, применяемый в целях вывода своих подразделений из-под удара противника и занятия более выгодного положения. Он проводится только с разрешения старшего командира.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Маневр должен быть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прост, проводиться быстро, скрытно и внезапно для противника. Для его осуществления используются результаты огневого поражения противника, открытые фланги, промежутки, складки местности, скрытые подступы, аэрозоли (дымы), а в обороне, кроме того, – траншеи и ходы сообщения.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Маневр огнем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применяется для более эффективного поражения противника. Он заключается в сосредоточении огня взвода (отделения) по одной важной цели, своевременном переносе огня с одной цели на другую и ведении огня взводом одновременно по нескольким целям.</a:t>
            </a: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32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CF0BFC-B88D-4C28-A0BB-25EE6F274DF9}"/>
              </a:ext>
            </a:extLst>
          </p:cNvPr>
          <p:cNvSpPr txBox="1"/>
          <p:nvPr/>
        </p:nvSpPr>
        <p:spPr>
          <a:xfrm>
            <a:off x="246185" y="255045"/>
            <a:ext cx="11584745" cy="6234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Боевое обеспечение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действий взвода (отделения, танка) заключается в организации и осуществлении мероприятий, направленных на поддержание боевой готовности и сохранение его боеспособности, а также на создание благоприятных условий для успешного и своевременного выполнения поставленной задачи.</a:t>
            </a:r>
          </a:p>
          <a:p>
            <a:pPr indent="450215" algn="just">
              <a:lnSpc>
                <a:spcPct val="150000"/>
              </a:lnSpc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Оно организуется на основе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решения командира во всех видах боя, а также при передвижении и расположении на месте и включает разведку, охранение, маскировку, защиту от оружия массового поражения инженерное и радиационную, химическую и биологическую защиту. Важным направлением мероприятий всех видом боевого обеспечения является защита от высокоточного оружия противника.</a:t>
            </a: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Командир взвода (отделения, танка) должен своевременно принимать меры к пополнению ракет, боеприпасов, заправке горючим, проведению технического обслуживания боевых машин и вооружения, обеспечению личного состава средствами индивидуальном защиты и специальной обработки, продовольствием, водой и другими материальными средствами, а также следить за содержанием экипировки солдат, сержантов и правильным ее использованием.</a:t>
            </a:r>
          </a:p>
          <a:p>
            <a:pPr indent="450215" algn="just">
              <a:lnSpc>
                <a:spcPct val="150000"/>
              </a:lnSpc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519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1A99DD-0EC6-4105-9A61-EE8D302C617D}"/>
              </a:ext>
            </a:extLst>
          </p:cNvPr>
          <p:cNvSpPr txBox="1"/>
          <p:nvPr/>
        </p:nvSpPr>
        <p:spPr>
          <a:xfrm>
            <a:off x="398584" y="499223"/>
            <a:ext cx="11394831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Экипировка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включает снаряжение и другое имущество, предназначенное для солдат, сержантов и делится на носимую и возимую часть.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Носимая часть экипировки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как правило, находится при солдате и сержанте и включает личное оружие, боеприпасы, противогаз и респиратор, малую пехотную лопату, шлем стальной, полевое или специальное снаряжение, флягу с водой, вещевой мешок с находящимися в нем котелком, ложкой, кружкой, сухим пайком, аптечкой индивидуальной, средством обеззараживания воды и предметами личной гигиены. Кроме того, командир отделения (танка) должен иметь полевую сумку с принадлежностями для работы. Состав экипировки зависит от должности военнослужащего и выполняемых задач. Решением командира состав носимой части экипировки может изменяться.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Все остальное имущество составляет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возимую часть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экипировки, которая перевозится на боевой машине пехоты (бронетранспортере, автомобиле), танке и размещается согласно рекомендациям, изложенным в руководствах по эксплуатации военной техники.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45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4E5263-B44F-452B-97B8-ECAEA1C7A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99411"/>
            <a:ext cx="9144000" cy="3958389"/>
          </a:xfrm>
        </p:spPr>
        <p:txBody>
          <a:bodyPr>
            <a:normAutofit fontScale="92500"/>
          </a:bodyPr>
          <a:lstStyle/>
          <a:p>
            <a:pPr indent="450215">
              <a:lnSpc>
                <a:spcPct val="150000"/>
              </a:lnSpc>
              <a:spcAft>
                <a:spcPts val="600"/>
              </a:spcAft>
            </a:pPr>
            <a:r>
              <a:rPr lang="ru-RU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Лекция по теме 1: </a:t>
            </a:r>
          </a:p>
          <a:p>
            <a:pPr indent="450215">
              <a:lnSpc>
                <a:spcPct val="150000"/>
              </a:lnSpc>
              <a:spcAft>
                <a:spcPts val="60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Основы тактики общевойсковых подразделений</a:t>
            </a:r>
          </a:p>
          <a:p>
            <a:pPr indent="450215">
              <a:lnSpc>
                <a:spcPct val="150000"/>
              </a:lnSpc>
              <a:spcAft>
                <a:spcPts val="600"/>
              </a:spcAft>
            </a:pPr>
            <a:endParaRPr lang="ru-R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ctr">
              <a:lnSpc>
                <a:spcPct val="150000"/>
              </a:lnSpc>
              <a:spcAft>
                <a:spcPts val="6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Учебные вопросы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Тактика как составная часть военного искусства.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ru-RU" sz="1800" b="1" dirty="0">
                <a:latin typeface="Times New Roman" panose="02020603050405020304" pitchFamily="18" charset="0"/>
              </a:rPr>
              <a:t>Основы тактики общевойсковых подразделений.</a:t>
            </a:r>
          </a:p>
        </p:txBody>
      </p:sp>
    </p:spTree>
    <p:extLst>
      <p:ext uri="{BB962C8B-B14F-4D97-AF65-F5344CB8AC3E}">
        <p14:creationId xmlns:p14="http://schemas.microsoft.com/office/powerpoint/2010/main" val="52042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14D786-BCF0-4F0C-AF0E-A4EA9D14B47F}"/>
              </a:ext>
            </a:extLst>
          </p:cNvPr>
          <p:cNvSpPr txBox="1"/>
          <p:nvPr/>
        </p:nvSpPr>
        <p:spPr>
          <a:xfrm>
            <a:off x="1392701" y="1097593"/>
            <a:ext cx="8806375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Изучая наступательный бой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общая тактика разрабатывает способы его организации и ведения при прорыве обороны, преследовании отходящего противника, наступлении с преодолением водных преград, способы организации и ведения встречного боя, особенности наступления ночью, в городе, на приморском направлении, в горах, пустынях, северных районах, в лесу и т. д.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</a:rPr>
              <a:t>При изучении оборонительного боя</a:t>
            </a:r>
            <a:r>
              <a:rPr lang="ru-RU" dirty="0">
                <a:latin typeface="Times New Roman" panose="02020603050405020304" pitchFamily="18" charset="0"/>
              </a:rPr>
              <a:t> тактика разрабатывает вопросы организации и ведения обороны в тактическом звене, ведения оборонительного боя в особых условиях, в окружении и при отходе.</a:t>
            </a:r>
          </a:p>
          <a:p>
            <a:pPr indent="450215" algn="just">
              <a:lnSpc>
                <a:spcPct val="150000"/>
              </a:lnSpc>
            </a:pPr>
            <a:endParaRPr lang="ru-RU" dirty="0">
              <a:latin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b="1" dirty="0">
                <a:latin typeface="Times New Roman" panose="02020603050405020304" pitchFamily="18" charset="0"/>
              </a:rPr>
              <a:t>Общая тактика</a:t>
            </a:r>
            <a:r>
              <a:rPr lang="ru-RU" dirty="0">
                <a:latin typeface="Times New Roman" panose="02020603050405020304" pitchFamily="18" charset="0"/>
              </a:rPr>
              <a:t> разрабатывает также вопросы передвижения войск и расположения их на месте</a:t>
            </a:r>
          </a:p>
        </p:txBody>
      </p:sp>
    </p:spTree>
    <p:extLst>
      <p:ext uri="{BB962C8B-B14F-4D97-AF65-F5344CB8AC3E}">
        <p14:creationId xmlns:p14="http://schemas.microsoft.com/office/powerpoint/2010/main" val="212741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ADFD8A-1032-4F16-9439-D2D45BE9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803" y="703515"/>
            <a:ext cx="5713243" cy="5145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C43A9-1DA5-4610-9892-86E7939C47A0}"/>
              </a:ext>
            </a:extLst>
          </p:cNvPr>
          <p:cNvSpPr txBox="1"/>
          <p:nvPr/>
        </p:nvSpPr>
        <p:spPr>
          <a:xfrm>
            <a:off x="254977" y="506750"/>
            <a:ext cx="6094826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Этапы развития тактики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Определяющее влияние на развитие тактики оказывают усовершенствование оружия и военной техники и изменение качества личного состава войск, причем изменения в тактике происходят все быстрее по мере ускорения технического прогресса, совершенствования средств вооруженной борьбы и </a:t>
            </a:r>
            <a:r>
              <a:rPr lang="ru-RU" dirty="0">
                <a:latin typeface="Times New Roman" panose="02020603050405020304" pitchFamily="18" charset="0"/>
              </a:rPr>
              <a:t>морально-боевых качеств личного состава.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Тактика зародилась с появлением армий. В войнах рабовладельческих государств она сводилась к прямолинейному движению войск на поле боя и рукопашной схватке воинов.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Развитие тактики в этот период шло в направлении совершенствования боевых порядков и маневрирования ими на поле боя</a:t>
            </a:r>
          </a:p>
        </p:txBody>
      </p:sp>
    </p:spTree>
    <p:extLst>
      <p:ext uri="{BB962C8B-B14F-4D97-AF65-F5344CB8AC3E}">
        <p14:creationId xmlns:p14="http://schemas.microsoft.com/office/powerpoint/2010/main" val="164494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085EA7-7C24-4EC7-99B4-3E31ECD3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91" y="1005840"/>
            <a:ext cx="5672796" cy="4254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95DB93-4E89-467F-AA8F-9CAEB78CCD07}"/>
              </a:ext>
            </a:extLst>
          </p:cNvPr>
          <p:cNvSpPr txBox="1"/>
          <p:nvPr/>
        </p:nvSpPr>
        <p:spPr>
          <a:xfrm>
            <a:off x="135402" y="2073104"/>
            <a:ext cx="6094826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Дальнейшее совершенствование оружия привело к появлению различных видов пехоты и кавалерии. В войнах феодализма содержание тактики определялось уже господством на полях сражения рыцарской конницы. Бой сводился в основном к сумме поединков рыцарей.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9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135D98FF-6025-4E3A-89BC-A9B863308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64" y="1283677"/>
            <a:ext cx="5720861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2FD93-E49B-41D2-993F-DEBFEC96AEF4}"/>
              </a:ext>
            </a:extLst>
          </p:cNvPr>
          <p:cNvSpPr txBox="1"/>
          <p:nvPr/>
        </p:nvSpPr>
        <p:spPr>
          <a:xfrm>
            <a:off x="125438" y="367162"/>
            <a:ext cx="6094826" cy="5859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Коренной переворот в тактике произошел в XVII в. в связи с внедрением в армиях европейских государств огнестрельного оружия. Глубокое построение боевых порядков, господствовавшее в XV–XVI вв., сменилось постепенно линейной тактикой, которая окончательно утвердилась в ходе тридцатилетней войны 1618–1648 гг.</a:t>
            </a:r>
          </a:p>
          <a:p>
            <a:pPr indent="450215"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</a:rPr>
              <a:t>Создание массовых армий в конце XVIII –  начале XIX века, дальнейшее совершенствование оружия привели к появлению тактики колонн и рассыпного строя, классическим образцом которого является бородинское сражение 1812 г. Однако такая тактика уже в то время приводила к большим потерям войск от огнестрельного оружия, особенно с появлением во второй половине XIX в. нарезного оружия</a:t>
            </a:r>
          </a:p>
        </p:txBody>
      </p:sp>
    </p:spTree>
    <p:extLst>
      <p:ext uri="{BB962C8B-B14F-4D97-AF65-F5344CB8AC3E}">
        <p14:creationId xmlns:p14="http://schemas.microsoft.com/office/powerpoint/2010/main" val="168820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6250FC-739D-4156-86A6-24021ED29165}"/>
              </a:ext>
            </a:extLst>
          </p:cNvPr>
          <p:cNvSpPr txBox="1"/>
          <p:nvPr/>
        </p:nvSpPr>
        <p:spPr>
          <a:xfrm>
            <a:off x="114300" y="221717"/>
            <a:ext cx="6094826" cy="6275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ходе крымской войны 1853–1856 гг. начинает зарождаться тактика стрелковых цепей, которая окончательно утвердилась в ходе русско-японской войны 1904–1905 гг.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Первая мировая война 1914–1918 гг. характеризовалась массовым применением пулеметов, скорострельной артиллерии, а также появлением новых средств борьбы: авиации, танков, отравляющих веществ и др. К концу войны появилась тактика группового боя, которая заключалась в том, что стрелковые подразделения группировались около танков, орудий сопровождения, тяжелых пулеметов.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Развитие обороны шло от очаговой, которая была неглубокой, к подготовленной в инженерном отношении позиционной обороне.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ABDF69-7972-4560-99C6-6774B736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487" y="77372"/>
            <a:ext cx="4414213" cy="27220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F63186-9454-4831-8FA1-61A73B230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26" y="2281089"/>
            <a:ext cx="3581988" cy="2383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69EB24-F36F-4EB3-9581-C9C1250BB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897" y="4321332"/>
            <a:ext cx="4458874" cy="24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007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302</TotalTime>
  <Words>6008</Words>
  <Application>Microsoft Office PowerPoint</Application>
  <PresentationFormat>Широкоэкранный</PresentationFormat>
  <Paragraphs>252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Дитя Чифира</dc:creator>
  <cp:lastModifiedBy>Дитя Чифира</cp:lastModifiedBy>
  <cp:revision>1</cp:revision>
  <dcterms:created xsi:type="dcterms:W3CDTF">2024-09-01T11:24:10Z</dcterms:created>
  <dcterms:modified xsi:type="dcterms:W3CDTF">2024-09-01T16:30:47Z</dcterms:modified>
</cp:coreProperties>
</file>